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60" r:id="rId9"/>
    <p:sldId id="257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4" autoAdjust="0"/>
    <p:restoredTop sz="94729" autoAdjust="0"/>
  </p:normalViewPr>
  <p:slideViewPr>
    <p:cSldViewPr>
      <p:cViewPr varScale="1">
        <p:scale>
          <a:sx n="109" d="100"/>
          <a:sy n="109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study-subject/" TargetMode="External"/><Relationship Id="rId2" Type="http://schemas.openxmlformats.org/officeDocument/2006/relationships/hyperlink" Target="https://edsoo.ru/constructor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chitel.club/" TargetMode="External"/><Relationship Id="rId5" Type="http://schemas.openxmlformats.org/officeDocument/2006/relationships/hyperlink" Target="https://edsoo.ru/Metodicheskie_videouroki.htm" TargetMode="External"/><Relationship Id="rId4" Type="http://schemas.openxmlformats.org/officeDocument/2006/relationships/hyperlink" Target="https://edsoo.ru/Rabochie_programmi_po_uch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8853736" cy="3240360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chemeClr val="accent2"/>
                </a:solidFill>
              </a:rPr>
              <a:t>   Организация наставничества, работы Школы молодого учителя</a:t>
            </a:r>
            <a:br>
              <a:rPr lang="ru-RU" sz="3600" dirty="0" smtClean="0">
                <a:solidFill>
                  <a:schemeClr val="accent2"/>
                </a:solidFill>
              </a:rPr>
            </a:br>
            <a:r>
              <a:rPr lang="ru-RU" sz="3600" dirty="0" smtClean="0">
                <a:solidFill>
                  <a:schemeClr val="accent2"/>
                </a:solidFill>
              </a:rPr>
              <a:t>27.09.2024</a:t>
            </a:r>
            <a:endParaRPr lang="ru-RU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772816"/>
            <a:ext cx="8229600" cy="3456384"/>
          </a:xfrm>
        </p:spPr>
        <p:txBody>
          <a:bodyPr/>
          <a:lstStyle/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Ссылки</a:t>
            </a:r>
          </a:p>
          <a:p>
            <a:pPr algn="just"/>
            <a:r>
              <a:rPr lang="ru-RU" sz="2000" dirty="0" smtClean="0"/>
              <a:t>Ресурс Единое содержание общего образования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://edsoo.ru/constructor</a:t>
            </a:r>
            <a:r>
              <a:rPr lang="en-US" sz="2000" dirty="0" smtClean="0">
                <a:hlinkClick r:id="rId2"/>
              </a:rPr>
              <a:t>/</a:t>
            </a:r>
            <a:endParaRPr lang="ru-RU" sz="2000" dirty="0" smtClean="0"/>
          </a:p>
          <a:p>
            <a:pPr algn="just"/>
            <a:r>
              <a:rPr lang="ru-RU" sz="2000" dirty="0" smtClean="0">
                <a:hlinkClick r:id="rId3"/>
              </a:rPr>
              <a:t>Учебные предметы</a:t>
            </a:r>
            <a:endParaRPr lang="ru-RU" sz="2000" dirty="0" smtClean="0"/>
          </a:p>
          <a:p>
            <a:pPr algn="just"/>
            <a:r>
              <a:rPr lang="ru-RU" sz="2000" dirty="0" smtClean="0">
                <a:hlinkClick r:id="rId4"/>
              </a:rPr>
              <a:t>Рабочие программы</a:t>
            </a:r>
            <a:endParaRPr lang="ru-RU" sz="2000" dirty="0" smtClean="0"/>
          </a:p>
          <a:p>
            <a:pPr algn="just"/>
            <a:r>
              <a:rPr lang="ru-RU" sz="2000" dirty="0" smtClean="0">
                <a:hlinkClick r:id="rId5"/>
              </a:rPr>
              <a:t>Методические </a:t>
            </a:r>
            <a:r>
              <a:rPr lang="ru-RU" sz="2000" dirty="0" err="1" smtClean="0">
                <a:hlinkClick r:id="rId5"/>
              </a:rPr>
              <a:t>видеоуроки</a:t>
            </a:r>
            <a:endParaRPr lang="ru-RU" sz="2000" dirty="0" smtClean="0"/>
          </a:p>
          <a:p>
            <a:pPr algn="just"/>
            <a:r>
              <a:rPr lang="ru-RU" sz="2000" dirty="0" smtClean="0"/>
              <a:t>Учитель</a:t>
            </a:r>
            <a:r>
              <a:rPr lang="en-US" sz="2000" dirty="0" smtClean="0"/>
              <a:t>.CLUB  </a:t>
            </a:r>
            <a:r>
              <a:rPr lang="en-US" sz="2000" dirty="0" smtClean="0">
                <a:hlinkClick r:id="rId6"/>
              </a:rPr>
              <a:t>https</a:t>
            </a:r>
            <a:r>
              <a:rPr lang="en-US" sz="2000" dirty="0">
                <a:hlinkClick r:id="rId6"/>
              </a:rPr>
              <a:t>://uchitel.club</a:t>
            </a:r>
            <a:r>
              <a:rPr lang="en-US" sz="2000" dirty="0" smtClean="0">
                <a:hlinkClick r:id="rId6"/>
              </a:rPr>
              <a:t>/</a:t>
            </a:r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37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5"/>
          <a:stretch/>
        </p:blipFill>
        <p:spPr>
          <a:xfrm>
            <a:off x="0" y="29716"/>
            <a:ext cx="4693558" cy="6828284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 rot="18054559">
            <a:off x="4095236" y="1785887"/>
            <a:ext cx="2346998" cy="2458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553281">
            <a:off x="4630762" y="3274472"/>
            <a:ext cx="1730428" cy="221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001793" y="728142"/>
            <a:ext cx="3142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Работа наставнических пар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159559" y="3049748"/>
            <a:ext cx="2973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Школа молодого учителя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738205" y="1217808"/>
            <a:ext cx="3369833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600" dirty="0" smtClean="0"/>
              <a:t>Камалова Р.И. – </a:t>
            </a:r>
            <a:r>
              <a:rPr lang="ru-RU" sz="1600" dirty="0" err="1" smtClean="0"/>
              <a:t>Карпикова</a:t>
            </a:r>
            <a:r>
              <a:rPr lang="ru-RU" sz="1600" dirty="0" smtClean="0"/>
              <a:t> Ю,В.</a:t>
            </a:r>
          </a:p>
          <a:p>
            <a:r>
              <a:rPr lang="ru-RU" sz="1600" dirty="0" smtClean="0"/>
              <a:t>Березина Г.А. – </a:t>
            </a:r>
            <a:r>
              <a:rPr lang="ru-RU" sz="1600" dirty="0" err="1" smtClean="0"/>
              <a:t>Казыханова</a:t>
            </a:r>
            <a:r>
              <a:rPr lang="ru-RU" sz="1600" dirty="0" smtClean="0"/>
              <a:t> В.Д.</a:t>
            </a:r>
          </a:p>
          <a:p>
            <a:r>
              <a:rPr lang="ru-RU" sz="1600" dirty="0" smtClean="0"/>
              <a:t>Юсупова Д.И.</a:t>
            </a:r>
          </a:p>
          <a:p>
            <a:r>
              <a:rPr lang="ru-RU" sz="1600" dirty="0" smtClean="0"/>
              <a:t>Булат А.И. – </a:t>
            </a:r>
            <a:r>
              <a:rPr lang="ru-RU" sz="1600" dirty="0" err="1" smtClean="0"/>
              <a:t>Циплухин</a:t>
            </a:r>
            <a:r>
              <a:rPr lang="ru-RU" sz="1600" dirty="0" smtClean="0"/>
              <a:t> С.А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Тарасюк Н.В – </a:t>
            </a:r>
            <a:r>
              <a:rPr lang="ru-RU" sz="1600" dirty="0" err="1" smtClean="0"/>
              <a:t>Котеонова</a:t>
            </a:r>
            <a:r>
              <a:rPr lang="ru-RU" sz="1600" dirty="0" smtClean="0"/>
              <a:t> Е.Ю.</a:t>
            </a:r>
          </a:p>
          <a:p>
            <a:r>
              <a:rPr lang="ru-RU" sz="1600" dirty="0" smtClean="0"/>
              <a:t>Султанова Г.Р. – </a:t>
            </a:r>
            <a:r>
              <a:rPr lang="ru-RU" sz="1600" dirty="0" err="1" smtClean="0"/>
              <a:t>Вагайцева</a:t>
            </a:r>
            <a:r>
              <a:rPr lang="ru-RU" sz="1600" dirty="0" smtClean="0"/>
              <a:t> Е.А.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3615" y="3561025"/>
            <a:ext cx="292987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  <a:p>
            <a:r>
              <a:rPr lang="ru-RU" sz="1600" dirty="0"/>
              <a:t>1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</a:rPr>
              <a:t>Гатина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Р.Р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3. Гуляева Е.А.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Кагарманова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А.Р.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5. Комарова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А.А.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7.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Королькова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А.А. 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7. Савкина Т.В. 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8. Хохлова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К.В.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9.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Каримова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И.Н.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12. Мамедова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Т.Э.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215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2" y="548680"/>
            <a:ext cx="8622575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3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48680"/>
            <a:ext cx="7128792" cy="629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09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5892" b="45312"/>
          <a:stretch/>
        </p:blipFill>
        <p:spPr>
          <a:xfrm>
            <a:off x="539552" y="692696"/>
            <a:ext cx="7875401" cy="30243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4077072"/>
            <a:ext cx="7128792" cy="176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6953915" cy="345638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220072" y="3212976"/>
            <a:ext cx="40141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sz="1600" dirty="0"/>
              <a:t>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Казыханова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Вилена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Данаилевна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Гатина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Рина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Расилевна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Кагарманова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Айгуль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Ришатовна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Карпикова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Юлия Витальевна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5. Комарова Анна Анатольевна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6.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Королькова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Анастасия Александровна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7. Савкина Татьяна Валерьевна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8. Хохлова Ксения Владимировна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9.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Циплухин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Сергей Александрович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10. Юсупова Дарья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Ильдаровна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11. Каримова Ирина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Нургалиевна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12. Мамедова Тамара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Эльмановна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47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620688"/>
            <a:ext cx="6082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Планируемые результаты на 2024 – 2025 учебный год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196752"/>
            <a:ext cx="792088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Повышение уровня профессиональной компетенции наставляемых (выполнения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диагностики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профессиональных  компетенций не ниже базового)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Представление  своей системы работы на конкурсах, в форме публикаций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Повышения уровня компетенций наставников , предъявление опыта работы в конкурсах ( Лучший практики наставничества и др. )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Аттестация педагогов наставников  на установление квалификационной категории «педагог – наставник»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Повышение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качества урока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, образовательного процесса в школе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Обеспечение качества образовательных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результатов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учащихся.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82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3600400" cy="1066800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>
                <a:solidFill>
                  <a:srgbClr val="740000"/>
                </a:solidFill>
              </a:rPr>
              <a:t>Идеальный результат</a:t>
            </a:r>
            <a:endParaRPr lang="ru-RU" sz="2000" dirty="0">
              <a:solidFill>
                <a:srgbClr val="74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23376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Урок организован по четким взаимосвязанным </a:t>
            </a:r>
            <a:r>
              <a:rPr lang="ru-RU" sz="2000" b="1" dirty="0" smtClean="0"/>
              <a:t>этапам, </a:t>
            </a:r>
            <a:r>
              <a:rPr lang="ru-RU" sz="2000" dirty="0" smtClean="0"/>
              <a:t>соблюдены все этапы.</a:t>
            </a:r>
          </a:p>
          <a:p>
            <a:pPr algn="just"/>
            <a:r>
              <a:rPr lang="ru-RU" sz="2000" b="1" dirty="0" smtClean="0"/>
              <a:t>Эффективно</a:t>
            </a:r>
            <a:r>
              <a:rPr lang="ru-RU" sz="2000" dirty="0" smtClean="0"/>
              <a:t> использовано время (организация самостоятельной деятельности, распределено время сообразно цели урока, хороший темп, выдерживается </a:t>
            </a:r>
            <a:r>
              <a:rPr lang="ru-RU" sz="2000" dirty="0" err="1" smtClean="0"/>
              <a:t>тайминг</a:t>
            </a:r>
            <a:r>
              <a:rPr lang="ru-RU" sz="2000" dirty="0" smtClean="0"/>
              <a:t> выполнения заданий)</a:t>
            </a:r>
          </a:p>
          <a:p>
            <a:pPr algn="just"/>
            <a:r>
              <a:rPr lang="ru-RU" sz="2000" dirty="0" smtClean="0"/>
              <a:t>Учитель владеет </a:t>
            </a:r>
            <a:r>
              <a:rPr lang="ru-RU" sz="2000" b="1" dirty="0" smtClean="0"/>
              <a:t>содержанием</a:t>
            </a:r>
            <a:r>
              <a:rPr lang="ru-RU" sz="2000" dirty="0" smtClean="0"/>
              <a:t> на уровне выше учебника, подан детям на </a:t>
            </a:r>
            <a:r>
              <a:rPr lang="ru-RU" sz="2000" dirty="0"/>
              <a:t>высоком уровне возможностей </a:t>
            </a:r>
            <a:r>
              <a:rPr lang="ru-RU" sz="2000" dirty="0" smtClean="0"/>
              <a:t>детей.</a:t>
            </a:r>
          </a:p>
          <a:p>
            <a:pPr algn="just"/>
            <a:r>
              <a:rPr lang="ru-RU" sz="2000" dirty="0" smtClean="0"/>
              <a:t>Урок включает в себя </a:t>
            </a:r>
            <a:r>
              <a:rPr lang="ru-RU" sz="2000" b="1" dirty="0" smtClean="0"/>
              <a:t>задание на развитие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умений, организована </a:t>
            </a:r>
            <a:r>
              <a:rPr lang="ru-RU" sz="2000" b="1" dirty="0" smtClean="0"/>
              <a:t>деятельность</a:t>
            </a:r>
            <a:r>
              <a:rPr lang="ru-RU" sz="2000" dirty="0" smtClean="0"/>
              <a:t> детей.</a:t>
            </a:r>
          </a:p>
          <a:p>
            <a:pPr algn="just"/>
            <a:r>
              <a:rPr lang="ru-RU" sz="2000" dirty="0" smtClean="0"/>
              <a:t>Единица содержания </a:t>
            </a:r>
            <a:r>
              <a:rPr lang="ru-RU" sz="2000" b="1" dirty="0" smtClean="0"/>
              <a:t>усвоена</a:t>
            </a:r>
            <a:r>
              <a:rPr lang="ru-RU" sz="2000" dirty="0" smtClean="0"/>
              <a:t> каждым учащимся (показал первичный/неформальный контроль, ответы детей)</a:t>
            </a:r>
          </a:p>
          <a:p>
            <a:pPr algn="just"/>
            <a:r>
              <a:rPr lang="ru-RU" sz="2000" dirty="0" smtClean="0"/>
              <a:t> Урок интересный, частая смена деятельности, задания/формулировки на </a:t>
            </a:r>
            <a:r>
              <a:rPr lang="ru-RU" sz="2000" b="1" dirty="0" smtClean="0"/>
              <a:t>повышение мотивации</a:t>
            </a:r>
          </a:p>
          <a:p>
            <a:pPr algn="just"/>
            <a:r>
              <a:rPr lang="ru-RU" sz="2000" dirty="0" smtClean="0"/>
              <a:t>Учитель владеет прозрачной и объективной </a:t>
            </a:r>
            <a:r>
              <a:rPr lang="ru-RU" sz="2000" b="1" dirty="0" smtClean="0"/>
              <a:t>системой оценивания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2157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Планируя урок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7778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/>
              <a:t>Необходимо:</a:t>
            </a:r>
          </a:p>
          <a:p>
            <a:pPr marL="624078" indent="-514350" algn="just">
              <a:buAutoNum type="arabicParenR"/>
            </a:pPr>
            <a:r>
              <a:rPr lang="ru-RU" dirty="0" smtClean="0"/>
              <a:t>Изучить требования Стандарта к изучаемому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содержанию</a:t>
            </a:r>
            <a:r>
              <a:rPr lang="ru-RU" dirty="0" smtClean="0"/>
              <a:t> (конкретная формулировка, количество часов, отводимых на изучение)</a:t>
            </a:r>
            <a:endParaRPr lang="ru-RU" dirty="0"/>
          </a:p>
          <a:p>
            <a:pPr marL="624078" indent="-514350" algn="just">
              <a:buAutoNum type="arabicParenR"/>
            </a:pPr>
            <a:r>
              <a:rPr lang="ru-RU" dirty="0" smtClean="0"/>
              <a:t>Требования к предметным (</a:t>
            </a:r>
            <a:r>
              <a:rPr lang="ru-RU" dirty="0" err="1" smtClean="0"/>
              <a:t>метапредметным</a:t>
            </a:r>
            <a:r>
              <a:rPr lang="ru-RU" dirty="0" smtClean="0"/>
              <a:t>, личностным)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результатам</a:t>
            </a:r>
          </a:p>
          <a:p>
            <a:pPr marL="624078" indent="-514350" algn="just">
              <a:buAutoNum type="arabicParenR"/>
            </a:pPr>
            <a:r>
              <a:rPr lang="ru-RU" dirty="0" smtClean="0"/>
              <a:t>Рекомендации ФРП по реализации данного содержания (формы работы, методы и приемы)</a:t>
            </a:r>
            <a:endParaRPr lang="ru-RU" dirty="0"/>
          </a:p>
          <a:p>
            <a:pPr marL="624078" indent="-514350" algn="just">
              <a:buAutoNum type="arabicParenR"/>
            </a:pPr>
            <a:r>
              <a:rPr lang="ru-RU" dirty="0" smtClean="0"/>
              <a:t>Провести анализ «стыковки» темы с КТП!!</a:t>
            </a:r>
          </a:p>
        </p:txBody>
      </p:sp>
    </p:spTree>
    <p:extLst>
      <p:ext uri="{BB962C8B-B14F-4D97-AF65-F5344CB8AC3E}">
        <p14:creationId xmlns:p14="http://schemas.microsoft.com/office/powerpoint/2010/main" val="2726502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3141</TotalTime>
  <Words>406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Georgia</vt:lpstr>
      <vt:lpstr>Trebuchet MS</vt:lpstr>
      <vt:lpstr>Wingdings</vt:lpstr>
      <vt:lpstr>Wingdings 2</vt:lpstr>
      <vt:lpstr>Городская</vt:lpstr>
      <vt:lpstr>   Организация наставничества, работы Школы молодого учителя 27.09.2024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Идеальный результат</vt:lpstr>
      <vt:lpstr>Планируя урок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Клешина Ирина Тимофеевна</cp:lastModifiedBy>
  <cp:revision>458</cp:revision>
  <dcterms:created xsi:type="dcterms:W3CDTF">2020-08-31T10:23:09Z</dcterms:created>
  <dcterms:modified xsi:type="dcterms:W3CDTF">2024-11-06T11:51:59Z</dcterms:modified>
</cp:coreProperties>
</file>