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0"/>
  </p:handoutMasterIdLst>
  <p:sldIdLst>
    <p:sldId id="256" r:id="rId2"/>
    <p:sldId id="257" r:id="rId3"/>
    <p:sldId id="282" r:id="rId4"/>
    <p:sldId id="281" r:id="rId5"/>
    <p:sldId id="283" r:id="rId6"/>
    <p:sldId id="274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8F2F4"/>
    <a:srgbClr val="D5E8EB"/>
    <a:srgbClr val="CFE6E7"/>
    <a:srgbClr val="EB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D29A-F9DE-4C28-B09D-B69670929E9C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B97A-C153-44A3-A049-1300303C2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CCFA92-F687-49FF-AD3A-E793873CC81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1B87E2-DA02-4AAC-B263-ABA78324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72" y="1916832"/>
            <a:ext cx="59556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4797152"/>
            <a:ext cx="757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Гуманитарный профиль</a:t>
            </a:r>
            <a:endParaRPr lang="ru-RU" sz="4000" b="1" dirty="0">
              <a:solidFill>
                <a:srgbClr val="8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3114" t="54472" r="70733" b="27642"/>
          <a:stretch>
            <a:fillRect/>
          </a:stretch>
        </p:blipFill>
        <p:spPr bwMode="auto">
          <a:xfrm>
            <a:off x="1115616" y="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318" y="125435"/>
            <a:ext cx="6002370" cy="14261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Гуманитарный профиль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изучаемые на углубленном уровне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история, обществознание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0080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49080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746064" cy="4187552"/>
          </a:xfrm>
        </p:spPr>
        <p:txBody>
          <a:bodyPr/>
          <a:lstStyle/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24" y="363017"/>
            <a:ext cx="1829645" cy="209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40048" y="1486299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Папанова Юлия Игоревна,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истории, обществознания, высшая квалификационная категория стаж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94159"/>
              </p:ext>
            </p:extLst>
          </p:nvPr>
        </p:nvGraphicFramePr>
        <p:xfrm>
          <a:off x="1043608" y="2494534"/>
          <a:ext cx="5759806" cy="4363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806">
                  <a:extLst>
                    <a:ext uri="{9D8B030D-6E8A-4147-A177-3AD203B41FA5}">
                      <a16:colId xmlns:a16="http://schemas.microsoft.com/office/drawing/2014/main" val="246398972"/>
                    </a:ext>
                  </a:extLst>
                </a:gridCol>
              </a:tblGrid>
              <a:tr h="4295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Победитель Международной олимпиады учителей-предметников «ПРОФИ-2024» НИУ ВШЭ-Пермь в 2024 году</a:t>
                      </a:r>
                      <a:r>
                        <a:rPr lang="ru-RU" sz="1800" dirty="0" smtClean="0">
                          <a:effectLst/>
                        </a:rPr>
                        <a:t>. Победитель </a:t>
                      </a:r>
                      <a:r>
                        <a:rPr lang="ru-RU" sz="1800" dirty="0">
                          <a:effectLst/>
                        </a:rPr>
                        <a:t>конкурса на присуждение премий лучшим учителям образовательных организаций Ханты-Мансийского автономного округа – Югры, </a:t>
                      </a:r>
                      <a:r>
                        <a:rPr lang="ru-RU" sz="2000" dirty="0">
                          <a:effectLst/>
                        </a:rPr>
                        <a:t>реализующих</a:t>
                      </a:r>
                      <a:r>
                        <a:rPr lang="ru-RU" sz="1800" dirty="0">
                          <a:effectLst/>
                        </a:rPr>
                        <a:t> образовательные программы начального общего, основного общего и среднего общего образования, из средств федерального бюджета в 2023 году</a:t>
                      </a:r>
                      <a:r>
                        <a:rPr lang="ru-RU" sz="1800" dirty="0" smtClean="0">
                          <a:effectLst/>
                        </a:rPr>
                        <a:t>. Победитель </a:t>
                      </a:r>
                      <a:r>
                        <a:rPr lang="ru-RU" sz="1800" dirty="0">
                          <a:effectLst/>
                        </a:rPr>
                        <a:t>полуфинала профессионального конкурса "Флагманы образования" (педагоги и управленцы в сфере образования) в ХМАО - Югре в 2023 году.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Финалист конкурса "Флагманы образования" для управленцев в сфере образования и педагогов в городе Москве в 2023 году.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74596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44" y="3046668"/>
            <a:ext cx="1977744" cy="2227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Гуманитарный профиль</a:t>
            </a:r>
            <a:br>
              <a:rPr lang="ru-RU" sz="2800" b="1" dirty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5354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предметы, изучаемые на углубленном уровне: история, обществознание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7278" y="1259632"/>
            <a:ext cx="716884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углубленном уровне учащиеся будут изучать учебные предметы: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( 4 часа в неделю),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позволяющее освоить правовые нормы, регулирующие отношения людей во всех областях жизни;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-история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( 4 часа в неделю),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познать историческую действительность, освоить особенности работы с историческими источниками, а также   подготовить учащихся к профессиональному продолжению образования в области гуманитарных дисциплин;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курсы: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«Исследовательский проект». «Финансовая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грамотность», «Сочинение разных жанров», «Социология общественного мнения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Внеурочные курсы: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«Основы гражданского права», «Дискуссионные вопросы в изучении истории России», «Будь готов к труду и обороне», «Алгебра плюс» и др.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247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6592776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план: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13220"/>
              </p:ext>
            </p:extLst>
          </p:nvPr>
        </p:nvGraphicFramePr>
        <p:xfrm>
          <a:off x="1491636" y="620688"/>
          <a:ext cx="6752772" cy="5960791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3380446789"/>
                    </a:ext>
                  </a:extLst>
                </a:gridCol>
                <a:gridCol w="1972392">
                  <a:extLst>
                    <a:ext uri="{9D8B030D-6E8A-4147-A177-3AD203B41FA5}">
                      <a16:colId xmlns:a16="http://schemas.microsoft.com/office/drawing/2014/main" val="1896290572"/>
                    </a:ext>
                  </a:extLst>
                </a:gridCol>
                <a:gridCol w="805059">
                  <a:extLst>
                    <a:ext uri="{9D8B030D-6E8A-4147-A177-3AD203B41FA5}">
                      <a16:colId xmlns:a16="http://schemas.microsoft.com/office/drawing/2014/main" val="2858641442"/>
                    </a:ext>
                  </a:extLst>
                </a:gridCol>
                <a:gridCol w="791640">
                  <a:extLst>
                    <a:ext uri="{9D8B030D-6E8A-4147-A177-3AD203B41FA5}">
                      <a16:colId xmlns:a16="http://schemas.microsoft.com/office/drawing/2014/main" val="4213329964"/>
                    </a:ext>
                  </a:extLst>
                </a:gridCol>
                <a:gridCol w="1023441">
                  <a:extLst>
                    <a:ext uri="{9D8B030D-6E8A-4147-A177-3AD203B41FA5}">
                      <a16:colId xmlns:a16="http://schemas.microsoft.com/office/drawing/2014/main" val="694790691"/>
                    </a:ext>
                  </a:extLst>
                </a:gridCol>
              </a:tblGrid>
              <a:tr h="1087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5-ти дневная неделя</a:t>
                      </a: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59245"/>
                  </a:ext>
                </a:extLst>
              </a:tr>
              <a:tr h="21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0419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13396"/>
                  </a:ext>
                </a:extLst>
              </a:tr>
              <a:tr h="1087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85909"/>
                  </a:ext>
                </a:extLst>
              </a:tr>
              <a:tr h="1087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312084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41946"/>
                  </a:ext>
                </a:extLst>
              </a:tr>
              <a:tr h="21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80859"/>
                  </a:ext>
                </a:extLst>
              </a:tr>
              <a:tr h="32633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 и начала математического анализа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86383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14400"/>
                  </a:ext>
                </a:extLst>
              </a:tr>
              <a:tr h="21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и статистика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26290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837161"/>
                  </a:ext>
                </a:extLst>
              </a:tr>
              <a:tr h="1087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Естественно-научные предметы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39905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652552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97493"/>
                  </a:ext>
                </a:extLst>
              </a:tr>
              <a:tr h="1087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30440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85314"/>
                  </a:ext>
                </a:extLst>
              </a:tr>
              <a:tr h="10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395921"/>
                  </a:ext>
                </a:extLst>
              </a:tr>
              <a:tr h="21755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культура, основы безопасности и защиты Родины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33760"/>
                  </a:ext>
                </a:extLst>
              </a:tr>
              <a:tr h="326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и защиты Родины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76647"/>
                  </a:ext>
                </a:extLst>
              </a:tr>
              <a:tr h="21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Курс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проект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401484"/>
                  </a:ext>
                </a:extLst>
              </a:tr>
              <a:tr h="1087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470308"/>
                  </a:ext>
                </a:extLst>
              </a:tr>
              <a:tr h="65266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1.Курс «Финансовая грамотность»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Курс «Сочинение разных жанров»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Курс-практикум «Дискуссионные вопросы истории»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0610"/>
                  </a:ext>
                </a:extLst>
              </a:tr>
              <a:tr h="1087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39382"/>
                  </a:ext>
                </a:extLst>
              </a:tr>
              <a:tr h="1087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20314"/>
                  </a:ext>
                </a:extLst>
              </a:tr>
              <a:tr h="5438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допустимая нагрузка за период обучения в 10–11-х классах в соответствии с действующими санитарными правилами и нормами в часах, итого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7" marR="3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5118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82843"/>
              </p:ext>
            </p:extLst>
          </p:nvPr>
        </p:nvGraphicFramePr>
        <p:xfrm>
          <a:off x="1331640" y="755411"/>
          <a:ext cx="7543910" cy="5986365"/>
        </p:xfrm>
        <a:graphic>
          <a:graphicData uri="http://schemas.openxmlformats.org/drawingml/2006/table">
            <a:tbl>
              <a:tblPr firstRow="1" firstCol="1" bandRow="1"/>
              <a:tblGrid>
                <a:gridCol w="3154620">
                  <a:extLst>
                    <a:ext uri="{9D8B030D-6E8A-4147-A177-3AD203B41FA5}">
                      <a16:colId xmlns:a16="http://schemas.microsoft.com/office/drawing/2014/main" val="375958937"/>
                    </a:ext>
                  </a:extLst>
                </a:gridCol>
                <a:gridCol w="1963932">
                  <a:extLst>
                    <a:ext uri="{9D8B030D-6E8A-4147-A177-3AD203B41FA5}">
                      <a16:colId xmlns:a16="http://schemas.microsoft.com/office/drawing/2014/main" val="4093485365"/>
                    </a:ext>
                  </a:extLst>
                </a:gridCol>
                <a:gridCol w="26551">
                  <a:extLst>
                    <a:ext uri="{9D8B030D-6E8A-4147-A177-3AD203B41FA5}">
                      <a16:colId xmlns:a16="http://schemas.microsoft.com/office/drawing/2014/main" val="872540315"/>
                    </a:ext>
                  </a:extLst>
                </a:gridCol>
                <a:gridCol w="496305">
                  <a:extLst>
                    <a:ext uri="{9D8B030D-6E8A-4147-A177-3AD203B41FA5}">
                      <a16:colId xmlns:a16="http://schemas.microsoft.com/office/drawing/2014/main" val="1334156819"/>
                    </a:ext>
                  </a:extLst>
                </a:gridCol>
                <a:gridCol w="413588">
                  <a:extLst>
                    <a:ext uri="{9D8B030D-6E8A-4147-A177-3AD203B41FA5}">
                      <a16:colId xmlns:a16="http://schemas.microsoft.com/office/drawing/2014/main" val="1589263311"/>
                    </a:ext>
                  </a:extLst>
                </a:gridCol>
                <a:gridCol w="541029">
                  <a:extLst>
                    <a:ext uri="{9D8B030D-6E8A-4147-A177-3AD203B41FA5}">
                      <a16:colId xmlns:a16="http://schemas.microsoft.com/office/drawing/2014/main" val="4068063172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4172220458"/>
                    </a:ext>
                  </a:extLst>
                </a:gridCol>
                <a:gridCol w="540714">
                  <a:extLst>
                    <a:ext uri="{9D8B030D-6E8A-4147-A177-3AD203B41FA5}">
                      <a16:colId xmlns:a16="http://schemas.microsoft.com/office/drawing/2014/main" val="1739576752"/>
                    </a:ext>
                  </a:extLst>
                </a:gridCol>
              </a:tblGrid>
              <a:tr h="41097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внеурочной деятельности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0435" algn="ct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3360" indent="-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программы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часов в год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07126"/>
                  </a:ext>
                </a:extLst>
              </a:tr>
              <a:tr h="20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53743"/>
                  </a:ext>
                </a:extLst>
              </a:tr>
              <a:tr h="474963">
                <a:tc>
                  <a:txBody>
                    <a:bodyPr/>
                    <a:lstStyle/>
                    <a:p>
                      <a:pPr marL="73025" marR="488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 просветительские занятия патриотической, нравственной и экологической направленности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«Разговоры о важном»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88342"/>
                  </a:ext>
                </a:extLst>
              </a:tr>
              <a:tr h="44052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по формированию функциональной грамотности учащихся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Функциональная грамотность: креативное мышление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77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1292"/>
                  </a:ext>
                </a:extLst>
              </a:tr>
              <a:tr h="47496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направленные на удовлетворение профориентационных  интересов и потребностей обучающихся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«Россия – мои горизонты»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2927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4273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6845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7181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003379"/>
                  </a:ext>
                </a:extLst>
              </a:tr>
              <a:tr h="205487">
                <a:tc gridSpan="8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Вариативная часть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67322"/>
                  </a:ext>
                </a:extLst>
              </a:tr>
              <a:tr h="41097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связанные с реализацией особых интеллектуальных и социокультурных потребностей обучающихся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«Алгебра плюс»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869142"/>
                  </a:ext>
                </a:extLst>
              </a:tr>
              <a:tr h="316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«Основы гражданского права»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75206"/>
                  </a:ext>
                </a:extLst>
              </a:tr>
              <a:tr h="47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экскурсионной деятельности «Югра – твой выбор»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43845"/>
                  </a:ext>
                </a:extLst>
              </a:tr>
              <a:tr h="316642">
                <a:tc rowSpan="3">
                  <a:txBody>
                    <a:bodyPr/>
                    <a:lstStyle/>
                    <a:p>
                      <a:pPr marL="73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(курсы, практики), направленные на удовлетворение интересов потребностей обучающихся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1587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творческом и физическом развитии, помощь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самореализации, раскрытии и развитии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пособностей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талантов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Будь готов к труду и обороне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186055" indent="-825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5" marR="219710" indent="-2209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882898"/>
                  </a:ext>
                </a:extLst>
              </a:tr>
              <a:tr h="325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 – образовательный проект «Мир театра»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747232"/>
                  </a:ext>
                </a:extLst>
              </a:tr>
              <a:tr h="308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«Программирование»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68867"/>
                  </a:ext>
                </a:extLst>
              </a:tr>
              <a:tr h="454520">
                <a:tc rowSpan="2">
                  <a:txBody>
                    <a:bodyPr/>
                    <a:lstStyle/>
                    <a:p>
                      <a:pPr marL="73025" marR="793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общественных объединений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«Движение первых»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«Волонтерское движение»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238691"/>
                  </a:ext>
                </a:extLst>
              </a:tr>
              <a:tr h="34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 «Гражданский клуб»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1270" indent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indent="94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247015" indent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134008"/>
                  </a:ext>
                </a:extLst>
              </a:tr>
              <a:tr h="440353">
                <a:tc gridSpan="8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 от 7 до 10 часов, за год обучения до 340 часов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7501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35608" y="116632"/>
            <a:ext cx="6592776" cy="6743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внеурочной деятельности: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610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26072" cy="14401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 обучающихся в профессиональных пробах, социальных практиках по различным направлениям: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самоуправление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самоорганизация и личностный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волонтерская деятельность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профессионально-ролевая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73" t="4174" r="65665"/>
          <a:stretch/>
        </p:blipFill>
        <p:spPr>
          <a:xfrm>
            <a:off x="1287007" y="5085184"/>
            <a:ext cx="1728192" cy="165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43" t="3634" b="-1"/>
          <a:stretch/>
        </p:blipFill>
        <p:spPr>
          <a:xfrm>
            <a:off x="5067381" y="5017722"/>
            <a:ext cx="3829800" cy="167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440"/>
          <a:stretch/>
        </p:blipFill>
        <p:spPr>
          <a:xfrm>
            <a:off x="1262090" y="3130062"/>
            <a:ext cx="3624038" cy="175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81" y="3130062"/>
            <a:ext cx="3829800" cy="175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225706"/>
            <a:ext cx="3542777" cy="168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90" y="1225706"/>
            <a:ext cx="3757940" cy="165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r="52054"/>
          <a:stretch/>
        </p:blipFill>
        <p:spPr>
          <a:xfrm>
            <a:off x="3227377" y="5079438"/>
            <a:ext cx="1582640" cy="165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05380"/>
            <a:ext cx="3037391" cy="6753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Представление результатов исследовательской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00192" y="332656"/>
            <a:ext cx="2520280" cy="6480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конкурсах, олимпиадах.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предметных декадах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95690" y="305379"/>
            <a:ext cx="252028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Выездные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научные сессии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6" descr="http://www.performia-cis.ru/upload/medialibrary/9e1/UrG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7527"/>
            <a:ext cx="2374789" cy="137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230" b="1"/>
          <a:stretch/>
        </p:blipFill>
        <p:spPr>
          <a:xfrm>
            <a:off x="4716016" y="4900307"/>
            <a:ext cx="3637920" cy="179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7" y="2852936"/>
            <a:ext cx="2304256" cy="17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900307"/>
            <a:ext cx="3229606" cy="179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382" y="1159925"/>
            <a:ext cx="1774090" cy="22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086" y="1356296"/>
            <a:ext cx="2107010" cy="135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5291" b="5153"/>
          <a:stretch/>
        </p:blipFill>
        <p:spPr>
          <a:xfrm>
            <a:off x="3286412" y="2303301"/>
            <a:ext cx="2185869" cy="138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3031446"/>
            <a:ext cx="3155867" cy="165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447"/>
            <a:ext cx="7498080" cy="2740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2452063" cy="145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423" y="2420888"/>
            <a:ext cx="2304256" cy="12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07904" y="856821"/>
            <a:ext cx="510944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-Бюджетное учреждение высш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его образования Ханты-Мансийского автономного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округа - Югры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"Сургутский государственный университет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"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Федеральное государственное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бюджетное образовательное учреждение высшего профессионального образования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Югорский государственный университет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рамках соглашений о сотрудничестве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обучающиеся 10-11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классов</a:t>
            </a:r>
            <a:r>
              <a:rPr lang="ru-RU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принимают активное участие в мероприятиях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инициируемых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учреждениями высшего образования округа и др. ВУЗами.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842" r="67426"/>
          <a:stretch/>
        </p:blipFill>
        <p:spPr>
          <a:xfrm>
            <a:off x="5076056" y="5013173"/>
            <a:ext cx="1728191" cy="16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156" y="3286392"/>
            <a:ext cx="3882182" cy="155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907"/>
          <a:stretch/>
        </p:blipFill>
        <p:spPr>
          <a:xfrm>
            <a:off x="1224853" y="3754933"/>
            <a:ext cx="3422279" cy="296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65610" t="6120" r="3171" b="13432"/>
          <a:stretch/>
        </p:blipFill>
        <p:spPr>
          <a:xfrm>
            <a:off x="7020271" y="5000082"/>
            <a:ext cx="1797075" cy="16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2397</TotalTime>
  <Words>710</Words>
  <Application>Microsoft Office PowerPoint</Application>
  <PresentationFormat>Экран (4:3)</PresentationFormat>
  <Paragraphs>251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Муниципальное бюджетное общеобразовательное учреждение  «Средняя общеобразовательная школа №6»</vt:lpstr>
      <vt:lpstr>Гуманитарный профиль предметы, изучаемые на углубленном уровне: история, обществознание</vt:lpstr>
      <vt:lpstr>Гуманитарный профиль предметы, изучаемые на углубленном уровне: история, обществознание</vt:lpstr>
      <vt:lpstr>Учебный план:</vt:lpstr>
      <vt:lpstr>Презентация PowerPoint</vt:lpstr>
      <vt:lpstr>Участие  обучающихся в профессиональных пробах, социальных практиках по различным направлениям:  • самоуправление  • самоорганизация и личностный рост • волонтерская деятельность  • профессионально-ролевая деятельность  </vt:lpstr>
      <vt:lpstr>Представление результатов исследовательской деятельности</vt:lpstr>
      <vt:lpstr>Социальные партнеры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kna</dc:creator>
  <cp:lastModifiedBy>Коваленко Наталья Александровна</cp:lastModifiedBy>
  <cp:revision>221</cp:revision>
  <dcterms:created xsi:type="dcterms:W3CDTF">2017-03-21T10:00:08Z</dcterms:created>
  <dcterms:modified xsi:type="dcterms:W3CDTF">2025-04-07T10:23:37Z</dcterms:modified>
</cp:coreProperties>
</file>