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0"/>
  </p:handoutMasterIdLst>
  <p:sldIdLst>
    <p:sldId id="256" r:id="rId2"/>
    <p:sldId id="257" r:id="rId3"/>
    <p:sldId id="282" r:id="rId4"/>
    <p:sldId id="281" r:id="rId5"/>
    <p:sldId id="283" r:id="rId6"/>
    <p:sldId id="274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8F2F4"/>
    <a:srgbClr val="D5E8EB"/>
    <a:srgbClr val="CFE6E7"/>
    <a:srgbClr val="EB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1D29A-F9DE-4C28-B09D-B69670929E9C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4B97A-C153-44A3-A049-1300303C2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CCFA92-F687-49FF-AD3A-E793873CC811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№6»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772" y="1916832"/>
            <a:ext cx="59556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4797152"/>
            <a:ext cx="7579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Технологический  профиль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3114" t="54472" r="70733" b="27642"/>
          <a:stretch>
            <a:fillRect/>
          </a:stretch>
        </p:blipFill>
        <p:spPr bwMode="auto">
          <a:xfrm>
            <a:off x="1115616" y="0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048" y="125435"/>
            <a:ext cx="5693640" cy="9273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Технологический профиль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предметы, изучаемые на углубленном уровне: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атематика(профильный уровень), информатика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0080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648" y="1108523"/>
            <a:ext cx="5724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Ханкишиева Бановша Фейрузовна,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учитель математики(профильный уровень),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высшая квалификационная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категория,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Учащиеся Бановши Фейрузовны ежегодно являются призерами научно-исследовательских конференций «Шаг в будущее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Всероссийского конкурса обучающихся «Мой вклад в величие России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Ханкишиева Б.Ф.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награждена многочисленными грамотами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образовательных платформ, благодарственным письмом администрации города Нефтеюганска.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55" t="76"/>
          <a:stretch/>
        </p:blipFill>
        <p:spPr>
          <a:xfrm>
            <a:off x="6860652" y="3606948"/>
            <a:ext cx="2118936" cy="280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770"/>
          <a:stretch/>
        </p:blipFill>
        <p:spPr>
          <a:xfrm>
            <a:off x="1106231" y="547858"/>
            <a:ext cx="1951253" cy="2767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106231" y="3598779"/>
            <a:ext cx="5626009" cy="275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Анкушева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Олеся Андреевна,  учитель информатики, первая квалификационная категория, стаж работы 15  лет.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Ежегодно является  самым активный учителем образовательных  платформ, обеспечивая 100% участие учащихся в конкурсах и олимпиадах. Награждена дипломами за предъявление педагогического опыта в дистанционных педагогических  конкурсах, 2022-2024г. Учащиеся Олеси Андреевны являются призерами научно-исследовательских конференций «Шаг в будущее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профильных олимпиад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5354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Технологический профиль</a:t>
            </a:r>
            <a:r>
              <a:rPr lang="ru-RU" sz="2800" b="1" dirty="0">
                <a:solidFill>
                  <a:srgbClr val="5354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5354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предметы, изучаемые на углубленном уровне: математика(профильный уровень), информатика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7278" y="1259632"/>
            <a:ext cx="7168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(«Алгебра и начала математического анализа», «Геометрия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»),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сумме 8 часов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неделю сформирует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учащихся на углубленном уровне не только центральные математические понятия, позволит осознать взаимосвязь математики и окружающего мира, способствует развитию интеллектуальных и творческих способностей, функциональной математической грамотности, полученные знания и умения станут стартом для обучения в вузах, в направлении избранной специальности на современном уровне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– 4 часа в неделю,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позволит обобщить теоретические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аспекты,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практические навыки путем решения практических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обеспечит целенаправленную подготовку обучающихся к продолжению образования в организациях профессионального образования по специальностям, непосредственно связанным с цифровыми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технологиями.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Учебные курсы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«Исследовательский (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индивидуальный) проект» «Финансовая грамотность», «Основы черчения».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Внеурочные курсы: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«Методы решения физических задач»,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3D-моделирование и 3D-печать», «Программирование»,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Сочинение разных жанров», «Будь готов к труду и обороне» и др.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75" y="4797152"/>
            <a:ext cx="1713109" cy="15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6592776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план: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61098"/>
              </p:ext>
            </p:extLst>
          </p:nvPr>
        </p:nvGraphicFramePr>
        <p:xfrm>
          <a:off x="1331640" y="548680"/>
          <a:ext cx="7416824" cy="5904662"/>
        </p:xfrm>
        <a:graphic>
          <a:graphicData uri="http://schemas.openxmlformats.org/drawingml/2006/table">
            <a:tbl>
              <a:tblPr firstRow="1" firstCol="1" bandRow="1"/>
              <a:tblGrid>
                <a:gridCol w="2010763">
                  <a:extLst>
                    <a:ext uri="{9D8B030D-6E8A-4147-A177-3AD203B41FA5}">
                      <a16:colId xmlns:a16="http://schemas.microsoft.com/office/drawing/2014/main" val="2114139473"/>
                    </a:ext>
                  </a:extLst>
                </a:gridCol>
                <a:gridCol w="2010763">
                  <a:extLst>
                    <a:ext uri="{9D8B030D-6E8A-4147-A177-3AD203B41FA5}">
                      <a16:colId xmlns:a16="http://schemas.microsoft.com/office/drawing/2014/main" val="3303079117"/>
                    </a:ext>
                  </a:extLst>
                </a:gridCol>
                <a:gridCol w="939346">
                  <a:extLst>
                    <a:ext uri="{9D8B030D-6E8A-4147-A177-3AD203B41FA5}">
                      <a16:colId xmlns:a16="http://schemas.microsoft.com/office/drawing/2014/main" val="453042063"/>
                    </a:ext>
                  </a:extLst>
                </a:gridCol>
                <a:gridCol w="1227976">
                  <a:extLst>
                    <a:ext uri="{9D8B030D-6E8A-4147-A177-3AD203B41FA5}">
                      <a16:colId xmlns:a16="http://schemas.microsoft.com/office/drawing/2014/main" val="4018221939"/>
                    </a:ext>
                  </a:extLst>
                </a:gridCol>
                <a:gridCol w="1227976">
                  <a:extLst>
                    <a:ext uri="{9D8B030D-6E8A-4147-A177-3AD203B41FA5}">
                      <a16:colId xmlns:a16="http://schemas.microsoft.com/office/drawing/2014/main" val="842618981"/>
                    </a:ext>
                  </a:extLst>
                </a:gridCol>
              </a:tblGrid>
              <a:tr h="18034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5-ти дневная неделя</a:t>
                      </a: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71090"/>
                  </a:ext>
                </a:extLst>
              </a:tr>
              <a:tr h="213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02657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670213"/>
                  </a:ext>
                </a:extLst>
              </a:tr>
              <a:tr h="1803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44789"/>
                  </a:ext>
                </a:extLst>
              </a:tr>
              <a:tr h="1803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976958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409889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480473"/>
                  </a:ext>
                </a:extLst>
              </a:tr>
              <a:tr h="36069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Алгебра и начала математического анализа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279779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738855"/>
                  </a:ext>
                </a:extLst>
              </a:tr>
              <a:tr h="213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и статистика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954648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96657"/>
                  </a:ext>
                </a:extLst>
              </a:tr>
              <a:tr h="18034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Естественно-научные предметы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841837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43492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85673"/>
                  </a:ext>
                </a:extLst>
              </a:tr>
              <a:tr h="18034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400162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168373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17866"/>
                  </a:ext>
                </a:extLst>
              </a:tr>
              <a:tr h="21373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культура, основы безопасности и защиты Родины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931"/>
                  </a:ext>
                </a:extLst>
              </a:tr>
              <a:tr h="360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безопасности и защиты Родины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07739"/>
                  </a:ext>
                </a:extLst>
              </a:tr>
              <a:tr h="213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Курс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Индивидуальный проект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553019"/>
                  </a:ext>
                </a:extLst>
              </a:tr>
              <a:tr h="1803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720917"/>
                  </a:ext>
                </a:extLst>
              </a:tr>
              <a:tr h="7213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отношений: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Курс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«Финансовая грамотность»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Курс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«Основы черчения»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439255"/>
                  </a:ext>
                </a:extLst>
              </a:tr>
              <a:tr h="1803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недели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25572"/>
                  </a:ext>
                </a:extLst>
              </a:tr>
              <a:tr h="1803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часов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416811"/>
                  </a:ext>
                </a:extLst>
              </a:tr>
              <a:tr h="5410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допустимая нагрузка за период обучения в 10–11-х классах в соответствии с действующими санитарными правилами и нормами в часах, итого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2312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8" marR="34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9606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03053"/>
              </p:ext>
            </p:extLst>
          </p:nvPr>
        </p:nvGraphicFramePr>
        <p:xfrm>
          <a:off x="1187624" y="620688"/>
          <a:ext cx="7687926" cy="6262079"/>
        </p:xfrm>
        <a:graphic>
          <a:graphicData uri="http://schemas.openxmlformats.org/drawingml/2006/table">
            <a:tbl>
              <a:tblPr firstRow="1" firstCol="1" bandRow="1"/>
              <a:tblGrid>
                <a:gridCol w="3312368">
                  <a:extLst>
                    <a:ext uri="{9D8B030D-6E8A-4147-A177-3AD203B41FA5}">
                      <a16:colId xmlns:a16="http://schemas.microsoft.com/office/drawing/2014/main" val="375958937"/>
                    </a:ext>
                  </a:extLst>
                </a:gridCol>
                <a:gridCol w="1903899">
                  <a:extLst>
                    <a:ext uri="{9D8B030D-6E8A-4147-A177-3AD203B41FA5}">
                      <a16:colId xmlns:a16="http://schemas.microsoft.com/office/drawing/2014/main" val="2045579808"/>
                    </a:ext>
                  </a:extLst>
                </a:gridCol>
                <a:gridCol w="27058">
                  <a:extLst>
                    <a:ext uri="{9D8B030D-6E8A-4147-A177-3AD203B41FA5}">
                      <a16:colId xmlns:a16="http://schemas.microsoft.com/office/drawing/2014/main" val="872540315"/>
                    </a:ext>
                  </a:extLst>
                </a:gridCol>
                <a:gridCol w="505780">
                  <a:extLst>
                    <a:ext uri="{9D8B030D-6E8A-4147-A177-3AD203B41FA5}">
                      <a16:colId xmlns:a16="http://schemas.microsoft.com/office/drawing/2014/main" val="1334156819"/>
                    </a:ext>
                  </a:extLst>
                </a:gridCol>
                <a:gridCol w="421484">
                  <a:extLst>
                    <a:ext uri="{9D8B030D-6E8A-4147-A177-3AD203B41FA5}">
                      <a16:colId xmlns:a16="http://schemas.microsoft.com/office/drawing/2014/main" val="1589263311"/>
                    </a:ext>
                  </a:extLst>
                </a:gridCol>
                <a:gridCol w="551357">
                  <a:extLst>
                    <a:ext uri="{9D8B030D-6E8A-4147-A177-3AD203B41FA5}">
                      <a16:colId xmlns:a16="http://schemas.microsoft.com/office/drawing/2014/main" val="4068063172"/>
                    </a:ext>
                  </a:extLst>
                </a:gridCol>
                <a:gridCol w="414944">
                  <a:extLst>
                    <a:ext uri="{9D8B030D-6E8A-4147-A177-3AD203B41FA5}">
                      <a16:colId xmlns:a16="http://schemas.microsoft.com/office/drawing/2014/main" val="4172220458"/>
                    </a:ext>
                  </a:extLst>
                </a:gridCol>
                <a:gridCol w="551036">
                  <a:extLst>
                    <a:ext uri="{9D8B030D-6E8A-4147-A177-3AD203B41FA5}">
                      <a16:colId xmlns:a16="http://schemas.microsoft.com/office/drawing/2014/main" val="1739576752"/>
                    </a:ext>
                  </a:extLst>
                </a:gridCol>
              </a:tblGrid>
              <a:tr h="39169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внеурочной деятельности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0435" algn="ct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3360" indent="-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программы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часов в год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307126"/>
                  </a:ext>
                </a:extLst>
              </a:tr>
              <a:tr h="195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653743"/>
                  </a:ext>
                </a:extLst>
              </a:tr>
              <a:tr h="493869">
                <a:tc>
                  <a:txBody>
                    <a:bodyPr/>
                    <a:lstStyle/>
                    <a:p>
                      <a:pPr marL="73025" marR="488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Информационно- просветительские занятия патриотической, нравственной и экологической направленности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«Разговоры о важном»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188342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по формированию функциональной грамотности учащихся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Функциональная грамотность: креативное мышление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77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1292"/>
                  </a:ext>
                </a:extLst>
              </a:tr>
              <a:tr h="493869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Занятия, направленные на удовлетворение профориентационных  интересов и потребностей обучающихся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«Россия – мои горизонты»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2927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4273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6845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7181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003379"/>
                  </a:ext>
                </a:extLst>
              </a:tr>
              <a:tr h="195850">
                <a:tc gridSpan="8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Вариативная часть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167322"/>
                  </a:ext>
                </a:extLst>
              </a:tr>
              <a:tr h="39169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Занятия, связанные с реализацией особых интеллектуальных и социокультурных потребностей обучающихся 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«3D-моделирование и 3D-печать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869142"/>
                  </a:ext>
                </a:extLst>
              </a:tr>
              <a:tr h="391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«Сочинение разных жанров»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4749"/>
                  </a:ext>
                </a:extLst>
              </a:tr>
              <a:tr h="32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«Методы решения физических задач»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175206"/>
                  </a:ext>
                </a:extLst>
              </a:tr>
              <a:tr h="493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экскурсионной деятельности «Югра – твой выбор»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343845"/>
                  </a:ext>
                </a:extLst>
              </a:tr>
              <a:tr h="329246">
                <a:tc rowSpan="3">
                  <a:txBody>
                    <a:bodyPr/>
                    <a:lstStyle/>
                    <a:p>
                      <a:pPr marL="730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(курсы, практики), направленные на удовлетворение интересов потребностей обучающихся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marR="1587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творческом и физическом развитии, помощь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самореализации, раскрытии и развитии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способностей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талантов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Будь готов к труду и обороне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186055" indent="-825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155" marR="219710" indent="-2209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882898"/>
                  </a:ext>
                </a:extLst>
              </a:tr>
              <a:tr h="32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 – образовательный проект «Мир театра»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747232"/>
                  </a:ext>
                </a:extLst>
              </a:tr>
              <a:tr h="32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«Программирование»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68867"/>
                  </a:ext>
                </a:extLst>
              </a:tr>
              <a:tr h="306022">
                <a:tc rowSpan="2">
                  <a:txBody>
                    <a:bodyPr/>
                    <a:lstStyle/>
                    <a:p>
                      <a:pPr marL="73025" marR="793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сообществ, детских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общественных объединений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Волонтерское движение»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238691"/>
                  </a:ext>
                </a:extLst>
              </a:tr>
              <a:tr h="681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Клуб «Гражданский клуб»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134008"/>
                  </a:ext>
                </a:extLst>
              </a:tr>
              <a:tr h="419700">
                <a:tc gridSpan="8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 от 7 до 10 часов, за год обучения до 340 часов 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7501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435608" y="116632"/>
            <a:ext cx="6592776" cy="6743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внеурочной деятельности: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610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26072" cy="14401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Участие  обучающихся в профессиональных пробах, социальных практиках по различным направлениям: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самоуправление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самоорганизация и личностный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волонтерская деятельность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профессионально-ролевая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73" t="4174" r="65665"/>
          <a:stretch/>
        </p:blipFill>
        <p:spPr>
          <a:xfrm>
            <a:off x="1287007" y="5085184"/>
            <a:ext cx="1728192" cy="165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43" t="3634" b="-1"/>
          <a:stretch/>
        </p:blipFill>
        <p:spPr>
          <a:xfrm>
            <a:off x="5067381" y="5017722"/>
            <a:ext cx="3829800" cy="167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440"/>
          <a:stretch/>
        </p:blipFill>
        <p:spPr>
          <a:xfrm>
            <a:off x="1262090" y="3130062"/>
            <a:ext cx="3624038" cy="175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81" y="3130062"/>
            <a:ext cx="3829800" cy="175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1225706"/>
            <a:ext cx="3542777" cy="168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90" y="1225706"/>
            <a:ext cx="3757940" cy="165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r="52054"/>
          <a:stretch/>
        </p:blipFill>
        <p:spPr>
          <a:xfrm>
            <a:off x="3227377" y="5079438"/>
            <a:ext cx="1582640" cy="1659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05380"/>
            <a:ext cx="3037391" cy="6753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Представление результатов исследовательской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00192" y="332656"/>
            <a:ext cx="2520280" cy="6480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Участие в конкурсах, олимпиадах.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предметных декадах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95690" y="305379"/>
            <a:ext cx="252028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Выездные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научные сессии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6" descr="http://www.performia-cis.ru/upload/medialibrary/9e1/UrG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7527"/>
            <a:ext cx="2374789" cy="137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230" b="1"/>
          <a:stretch/>
        </p:blipFill>
        <p:spPr>
          <a:xfrm>
            <a:off x="4716016" y="4900307"/>
            <a:ext cx="3637920" cy="1798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157" y="2852936"/>
            <a:ext cx="2304256" cy="173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900307"/>
            <a:ext cx="3229606" cy="179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382" y="1159925"/>
            <a:ext cx="1774090" cy="220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086" y="1356296"/>
            <a:ext cx="2107010" cy="135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5291" b="5153"/>
          <a:stretch/>
        </p:blipFill>
        <p:spPr>
          <a:xfrm>
            <a:off x="3286412" y="2303301"/>
            <a:ext cx="2185869" cy="138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3031446"/>
            <a:ext cx="3155867" cy="165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447"/>
            <a:ext cx="7498080" cy="2740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2452063" cy="145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423" y="2420888"/>
            <a:ext cx="2304256" cy="12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07904" y="856821"/>
            <a:ext cx="510944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-Бюджетное учреждение высш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его образования Ханты-Мансийского автономного округа - Югры "Сургутский государственный университет"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Федеральное государственное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бюджетное образовательное учреждение высшего профессионального образования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Югорский государственный университет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»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рамках соглашений о сотрудничестве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обучающиеся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10-11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классов</a:t>
            </a:r>
            <a:r>
              <a:rPr lang="ru-RU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принимают активное участие в мероприятиях инициируемых учреждениями высшего образования округа и др. ВУЗами.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2842" r="67426"/>
          <a:stretch/>
        </p:blipFill>
        <p:spPr>
          <a:xfrm>
            <a:off x="5076056" y="5013173"/>
            <a:ext cx="1728191" cy="168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156" y="3286392"/>
            <a:ext cx="3882182" cy="155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6907"/>
          <a:stretch/>
        </p:blipFill>
        <p:spPr>
          <a:xfrm>
            <a:off x="1224853" y="3754933"/>
            <a:ext cx="3422279" cy="296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65610" t="6120" r="3171" b="13432"/>
          <a:stretch/>
        </p:blipFill>
        <p:spPr>
          <a:xfrm>
            <a:off x="7020271" y="5000082"/>
            <a:ext cx="1797075" cy="164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2448</TotalTime>
  <Words>682</Words>
  <Application>Microsoft Office PowerPoint</Application>
  <PresentationFormat>Экран (4:3)</PresentationFormat>
  <Paragraphs>251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Муниципальное бюджетное общеобразовательное учреждение  «Средняя общеобразовательная школа №6»</vt:lpstr>
      <vt:lpstr>Технологический профиль предметы, изучаемые на углубленном уровне: математика(профильный уровень), информатика</vt:lpstr>
      <vt:lpstr>Технологический профиль предметы, изучаемые на углубленном уровне: математика(профильный уровень), информатика</vt:lpstr>
      <vt:lpstr>Учебный план:</vt:lpstr>
      <vt:lpstr>Презентация PowerPoint</vt:lpstr>
      <vt:lpstr>Участие  обучающихся в профессиональных пробах, социальных практиках по различным направлениям:  • самоуправление  • самоорганизация и личностный рост • волонтерская деятельность  • профессионально-ролевая деятельность  </vt:lpstr>
      <vt:lpstr>Представление результатов исследовательской деятельности</vt:lpstr>
      <vt:lpstr>Социальные партнеры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kna</dc:creator>
  <cp:lastModifiedBy>Коваленко Наталья Александровна</cp:lastModifiedBy>
  <cp:revision>229</cp:revision>
  <dcterms:created xsi:type="dcterms:W3CDTF">2017-03-21T10:00:08Z</dcterms:created>
  <dcterms:modified xsi:type="dcterms:W3CDTF">2025-04-10T12:26:13Z</dcterms:modified>
</cp:coreProperties>
</file>